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8" r:id="rId2"/>
    <p:sldId id="257" r:id="rId3"/>
    <p:sldId id="270" r:id="rId4"/>
    <p:sldId id="269" r:id="rId5"/>
    <p:sldId id="275" r:id="rId6"/>
    <p:sldId id="267" r:id="rId7"/>
    <p:sldId id="274" r:id="rId8"/>
    <p:sldId id="276" r:id="rId9"/>
    <p:sldId id="277" r:id="rId10"/>
    <p:sldId id="281" r:id="rId11"/>
    <p:sldId id="278" r:id="rId12"/>
    <p:sldId id="279" r:id="rId13"/>
    <p:sldId id="280" r:id="rId14"/>
    <p:sldId id="268" r:id="rId15"/>
    <p:sldId id="272" r:id="rId16"/>
    <p:sldId id="282" r:id="rId17"/>
    <p:sldId id="283" r:id="rId18"/>
    <p:sldId id="284" r:id="rId19"/>
    <p:sldId id="286" r:id="rId20"/>
    <p:sldId id="285" r:id="rId21"/>
    <p:sldId id="261" r:id="rId22"/>
    <p:sldId id="26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9"/>
    <p:restoredTop sz="96327"/>
  </p:normalViewPr>
  <p:slideViewPr>
    <p:cSldViewPr snapToGrid="0">
      <p:cViewPr varScale="1">
        <p:scale>
          <a:sx n="102" d="100"/>
          <a:sy n="102" d="100"/>
        </p:scale>
        <p:origin x="149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209E2-A2F8-5446-9BD9-757B7771814A}" type="datetimeFigureOut">
              <a:rPr lang="en-US" smtClean="0"/>
              <a:t>3/13/23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227F9-57FF-E444-B11D-5412E91DD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90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B1D8A-43B8-9F42-82C0-0C77CB191B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6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CC94-6FA1-A154-38C4-4C84ED7F2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994B5-D189-6EDD-96B4-88AF3CCB1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903CC-E445-6E3B-47AF-17646935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89D5-7692-384C-B3C9-CBD311E0918B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A3050-9CAC-5D22-E6BF-ABD2F400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A33A9-2B16-0D57-2BAB-2CBB8E2D1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1215-F290-9049-A109-AFA228F23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73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B18A-351B-38BB-6B26-595ABDB34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F4DBF-492F-E363-7D82-809857711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5A027-1999-0306-EBEB-AEC807355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89D5-7692-384C-B3C9-CBD311E0918B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F714D-0B98-B4DF-21C2-EDD8A28B2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B06AA-CD5F-4452-86D0-6782F9CF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1215-F290-9049-A109-AFA228F23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50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4C9252-3EAF-704C-8553-7F91C27310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386F2-1063-D4DE-3FA8-427F75F7E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2C1BA-C678-19F8-B9E2-FD405E5BA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89D5-7692-384C-B3C9-CBD311E0918B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6FEE5-2675-0467-65DE-F0A3E0FF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66FD9-1CA3-77F0-BA83-BE54254C8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1215-F290-9049-A109-AFA228F23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36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AEDC9-1AB1-228F-72E5-203FB579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42AFF-E9A9-D0DF-64E4-F85EE3D7E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A907D-F07D-2068-0E63-9B90B5159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89D5-7692-384C-B3C9-CBD311E0918B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8B57C-FA75-25A0-01B0-54098BD86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0388C-76C5-93EE-8FCC-FF692EFF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1215-F290-9049-A109-AFA228F23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5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4C7B1-3473-1775-BCBB-AF8F3AFFA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2B3CC-0EB7-5DD6-6219-0A60A8619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F6C41-E7B1-AAA8-A8C5-3338EEA4F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89D5-7692-384C-B3C9-CBD311E0918B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342E7-5B82-C4B6-0A34-2F56B2665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B367C-BBA6-C23A-3EDB-66AD35A8F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1215-F290-9049-A109-AFA228F23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71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63832-19AB-F512-B799-5B4667F9D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AA0F-B593-C122-69E5-A4C56B2E6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10BA0-D7EE-1D6C-1589-2347839EF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1E4E2-2A0F-2222-3C56-273B62C3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89D5-7692-384C-B3C9-CBD311E0918B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20957-B733-A3D7-53C3-BFBBDE7E1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F6B6E-6B34-76D5-E5A8-7A54F6A95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1215-F290-9049-A109-AFA228F23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72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4382-A5C8-C096-9D3D-4378490FA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62B0F-8C02-22AF-E92F-F5CE1D4CE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9F692-A0D9-EB99-2856-DD7A286CC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BFB228-C86E-8A50-47D9-0228D3450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36E09F-AAFF-80B1-F0AF-A0CDF70FA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B0DE27-3E6E-00C4-4715-2F9D458A8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89D5-7692-384C-B3C9-CBD311E0918B}" type="datetimeFigureOut">
              <a:rPr lang="en-US" smtClean="0"/>
              <a:t>3/13/23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C4EC3-76DC-BA81-CA98-5ADC8EA3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DF0C61-FD58-1B7E-A7F5-835A0EC4E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1215-F290-9049-A109-AFA228F23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13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4CA7-1878-80BB-A122-1637DF31E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70F9C-706B-16CC-05B0-AF277A03E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89D5-7692-384C-B3C9-CBD311E0918B}" type="datetimeFigureOut">
              <a:rPr lang="en-US" smtClean="0"/>
              <a:t>3/13/23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0C7BDF-30E0-1A14-83D7-BD52CB9A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58A4B-CB2B-B799-0B58-18DC3C90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1215-F290-9049-A109-AFA228F23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58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25320B-774E-FD5D-3740-27C69F26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89D5-7692-384C-B3C9-CBD311E0918B}" type="datetimeFigureOut">
              <a:rPr lang="en-US" smtClean="0"/>
              <a:t>3/13/23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023EAC-FA55-DC42-30E6-F5398909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2ED85-D5AC-A195-96A0-4C482B43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1215-F290-9049-A109-AFA228F23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2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E457-D978-7BD6-92DC-43166CFD2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A0BD9-AC84-ACEC-D126-C12FF8D33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47BD8-0AD4-F56A-D7B0-FD46BC3F0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78BB6-02F2-4794-9B02-7BC2D8DD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89D5-7692-384C-B3C9-CBD311E0918B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8B359-FD30-EB9E-8C62-D7F1C5575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57146-78EC-9131-08F6-2B4D7BCF7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1215-F290-9049-A109-AFA228F23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6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BB97-B4A3-CF97-5D78-3CE365C7F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D394CF-7B25-C2E1-6E8D-26BCF17A5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7DA7C-9F77-D00C-4599-4F97B970E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1491A-E662-557A-D54F-C2AED6415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489D5-7692-384C-B3C9-CBD311E0918B}" type="datetimeFigureOut">
              <a:rPr lang="en-US" smtClean="0"/>
              <a:t>3/13/23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6A240-40C3-03C2-C431-482AE3F39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2C200-BAB5-55A2-071A-F3C11B7F4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11215-F290-9049-A109-AFA228F23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91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8E7EB6-08A1-B979-E0F5-6D02C4FF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2E24B-02E7-AC59-6234-D766900DA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24443-AF89-BC18-A3BB-D761DACA16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489D5-7692-384C-B3C9-CBD311E0918B}" type="datetimeFigureOut">
              <a:rPr lang="en-US" smtClean="0"/>
              <a:t>3/13/23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22A3F-F38E-90D3-B7D8-1F0193F1A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11EC6-F518-A3E3-3D22-55B7069EE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11215-F290-9049-A109-AFA228F23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6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3C3-1074-29C5-657B-A0FEE836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08B744-9493-9579-9569-C0005FAFD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5187" y="1690688"/>
            <a:ext cx="5721626" cy="4267379"/>
          </a:xfrm>
        </p:spPr>
      </p:pic>
    </p:spTree>
    <p:extLst>
      <p:ext uri="{BB962C8B-B14F-4D97-AF65-F5344CB8AC3E}">
        <p14:creationId xmlns:p14="http://schemas.microsoft.com/office/powerpoint/2010/main" val="632004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FF38-84A5-68DC-D86B-999F7F48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Web Scraping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4CB7C-032E-1647-E051-BB7058978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This will be the most out of domain thing for you.</a:t>
            </a:r>
          </a:p>
          <a:p>
            <a:r>
              <a:rPr lang="en-IN" dirty="0"/>
              <a:t>But, at the same time, this will be the most beneficial thing for you at the same time.</a:t>
            </a:r>
          </a:p>
          <a:p>
            <a:r>
              <a:rPr lang="en-IN" dirty="0"/>
              <a:t>Let’s enjoy scrapping web pages together</a:t>
            </a:r>
          </a:p>
        </p:txBody>
      </p:sp>
    </p:spTree>
    <p:extLst>
      <p:ext uri="{BB962C8B-B14F-4D97-AF65-F5344CB8AC3E}">
        <p14:creationId xmlns:p14="http://schemas.microsoft.com/office/powerpoint/2010/main" val="3610832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FF38-84A5-68DC-D86B-999F7F48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Marketing Analytics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4CB7C-032E-1647-E051-BB7058978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are certain algorithms that help us with price discovery and product placement. </a:t>
            </a:r>
          </a:p>
          <a:p>
            <a:r>
              <a:rPr lang="en-IN" dirty="0"/>
              <a:t>If time permits, we will look at those. </a:t>
            </a:r>
          </a:p>
        </p:txBody>
      </p:sp>
    </p:spTree>
    <p:extLst>
      <p:ext uri="{BB962C8B-B14F-4D97-AF65-F5344CB8AC3E}">
        <p14:creationId xmlns:p14="http://schemas.microsoft.com/office/powerpoint/2010/main" val="2260728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FF38-84A5-68DC-D86B-999F7F48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Forecasting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4CB7C-032E-1647-E051-BB7058978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Again, one more tool for our toolbelt.</a:t>
            </a:r>
          </a:p>
          <a:p>
            <a:r>
              <a:rPr lang="en-IN" dirty="0"/>
              <a:t>Looking at time series data this time, maybe finance data, why you ask !!</a:t>
            </a:r>
          </a:p>
          <a:p>
            <a:r>
              <a:rPr lang="en-IN" dirty="0"/>
              <a:t>Well to run our businesses better of course !!</a:t>
            </a:r>
          </a:p>
        </p:txBody>
      </p:sp>
    </p:spTree>
    <p:extLst>
      <p:ext uri="{BB962C8B-B14F-4D97-AF65-F5344CB8AC3E}">
        <p14:creationId xmlns:p14="http://schemas.microsoft.com/office/powerpoint/2010/main" val="2770052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FF38-84A5-68DC-D86B-999F7F48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Supply Chain Analytics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4CB7C-032E-1647-E051-BB7058978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Now, we are entering the ”maybe” domain.</a:t>
            </a:r>
          </a:p>
          <a:p>
            <a:r>
              <a:rPr lang="en-IN" dirty="0"/>
              <a:t>If we are able to cover everything </a:t>
            </a:r>
            <a:r>
              <a:rPr lang="en-IN" dirty="0" err="1"/>
              <a:t>uptill</a:t>
            </a:r>
            <a:r>
              <a:rPr lang="en-IN" dirty="0"/>
              <a:t> now. </a:t>
            </a:r>
          </a:p>
          <a:p>
            <a:r>
              <a:rPr lang="en-IN" dirty="0"/>
              <a:t>We will also look at some algorithms that help us run our supply chain better. </a:t>
            </a:r>
          </a:p>
        </p:txBody>
      </p:sp>
    </p:spTree>
    <p:extLst>
      <p:ext uri="{BB962C8B-B14F-4D97-AF65-F5344CB8AC3E}">
        <p14:creationId xmlns:p14="http://schemas.microsoft.com/office/powerpoint/2010/main" val="2696411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3805-B42E-4E8F-1EC9-9EE8F2AEA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So, what do we want to achieve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362B0-2FDE-6E52-50B6-7C8C45190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Will we be able to do all these things – </a:t>
            </a:r>
            <a:r>
              <a:rPr lang="en-IN" b="1" dirty="0"/>
              <a:t>NO</a:t>
            </a:r>
          </a:p>
          <a:p>
            <a:r>
              <a:rPr lang="en-IN" dirty="0"/>
              <a:t>Will we be able to do some of these things – </a:t>
            </a:r>
            <a:r>
              <a:rPr lang="en-IN" b="1" dirty="0"/>
              <a:t>YES</a:t>
            </a:r>
            <a:endParaRPr lang="en-IN" dirty="0"/>
          </a:p>
          <a:p>
            <a:r>
              <a:rPr lang="en-IN" dirty="0"/>
              <a:t>Will we understand how all of them are working somewhat – </a:t>
            </a:r>
            <a:r>
              <a:rPr lang="en-IN" b="1" dirty="0"/>
              <a:t>YES</a:t>
            </a:r>
          </a:p>
          <a:p>
            <a:r>
              <a:rPr lang="en-IN" dirty="0"/>
              <a:t>Will we have some idea of what can be done and how to use this knowledge in the real world to solve some of our problems – </a:t>
            </a:r>
            <a:r>
              <a:rPr lang="en-IN" b="1" dirty="0"/>
              <a:t>YES</a:t>
            </a:r>
          </a:p>
          <a:p>
            <a:pPr marL="0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2398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5BCC-24E4-0339-08BB-668EF4C8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be able to do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76142-84A0-B469-5DD6-F3A7AAE4F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EDA (Exploratory Data Analysis)</a:t>
            </a:r>
          </a:p>
          <a:p>
            <a:r>
              <a:rPr lang="en-US" dirty="0"/>
              <a:t>Prediction</a:t>
            </a:r>
          </a:p>
          <a:p>
            <a:r>
              <a:rPr lang="en-US" dirty="0"/>
              <a:t>Classification </a:t>
            </a:r>
          </a:p>
          <a:p>
            <a:r>
              <a:rPr lang="en-US" dirty="0"/>
              <a:t>Social Media Analytics</a:t>
            </a:r>
          </a:p>
          <a:p>
            <a:r>
              <a:rPr lang="en-US" dirty="0"/>
              <a:t>Web Scrapping</a:t>
            </a:r>
          </a:p>
          <a:p>
            <a:r>
              <a:rPr lang="en-US" dirty="0"/>
              <a:t>Marketing Analytics</a:t>
            </a:r>
          </a:p>
          <a:p>
            <a:r>
              <a:rPr lang="en-US" dirty="0"/>
              <a:t>Financial Forecasting</a:t>
            </a:r>
          </a:p>
          <a:p>
            <a:r>
              <a:rPr lang="en-US" dirty="0"/>
              <a:t>Supply Chain Analytics (Maybe !!)</a:t>
            </a:r>
          </a:p>
        </p:txBody>
      </p:sp>
    </p:spTree>
    <p:extLst>
      <p:ext uri="{BB962C8B-B14F-4D97-AF65-F5344CB8AC3E}">
        <p14:creationId xmlns:p14="http://schemas.microsoft.com/office/powerpoint/2010/main" val="403012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5BCC-24E4-0339-08BB-668EF4C8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Changes in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76142-84A0-B469-5DD6-F3A7AAE4F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any environment, over iterations, if one wants to see improvements, one has to put incentives and rewards in place. </a:t>
            </a:r>
          </a:p>
          <a:p>
            <a:r>
              <a:rPr lang="en-US" dirty="0"/>
              <a:t>This feedback loop makes sure that people who put in the work are rewarded and the one’s who don’t, are not. </a:t>
            </a:r>
          </a:p>
          <a:p>
            <a:r>
              <a:rPr lang="en-US" dirty="0"/>
              <a:t>Keeping this in mind, we will be making some changes in our attendance and grading policy</a:t>
            </a:r>
          </a:p>
          <a:p>
            <a:r>
              <a:rPr lang="en-US" dirty="0"/>
              <a:t>Don’t worry, nothing hard, just rewards and incentives ^_^</a:t>
            </a:r>
          </a:p>
        </p:txBody>
      </p:sp>
    </p:spTree>
    <p:extLst>
      <p:ext uri="{BB962C8B-B14F-4D97-AF65-F5344CB8AC3E}">
        <p14:creationId xmlns:p14="http://schemas.microsoft.com/office/powerpoint/2010/main" val="1556639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5BCC-24E4-0339-08BB-668EF4C8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76142-84A0-B469-5DD6-F3A7AAE4F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class starts at 9:15, whoever joins on time, get’s to give assignment submission till Monday morning 12 next week.</a:t>
            </a:r>
          </a:p>
          <a:p>
            <a:r>
              <a:rPr lang="en-US" dirty="0"/>
              <a:t>Whoever arrives between 9:15 to 9:25, get’s till Friday midnight.</a:t>
            </a:r>
          </a:p>
          <a:p>
            <a:r>
              <a:rPr lang="en-US" dirty="0"/>
              <a:t>Whoever arrives between 9:25 to 9:35, get’s till Wednesday midnight.</a:t>
            </a:r>
          </a:p>
          <a:p>
            <a:r>
              <a:rPr lang="en-US" dirty="0"/>
              <a:t>After that, you get till midnight of that day, if you complete assignment, you get attendance, otherwise no attendance.</a:t>
            </a:r>
          </a:p>
          <a:p>
            <a:r>
              <a:rPr lang="en-US" dirty="0"/>
              <a:t>I have to submit attendance every week, once the week is over, I can’t make any changes once submitted, talk to program office after that. </a:t>
            </a:r>
          </a:p>
        </p:txBody>
      </p:sp>
    </p:spTree>
    <p:extLst>
      <p:ext uri="{BB962C8B-B14F-4D97-AF65-F5344CB8AC3E}">
        <p14:creationId xmlns:p14="http://schemas.microsoft.com/office/powerpoint/2010/main" val="3052899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5BCC-24E4-0339-08BB-668EF4C8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76142-84A0-B469-5DD6-F3A7AAE4F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been pretty slow on grading, that will change. I will grade every Monday. </a:t>
            </a:r>
          </a:p>
          <a:p>
            <a:r>
              <a:rPr lang="en-US" dirty="0"/>
              <a:t>For every day you are late on submitting, you will be given a -10 automatically. </a:t>
            </a:r>
          </a:p>
          <a:p>
            <a:r>
              <a:rPr lang="en-US" dirty="0"/>
              <a:t>So, hypothetically if you are 10 days late, you will get a 0 by default.</a:t>
            </a:r>
          </a:p>
          <a:p>
            <a:r>
              <a:rPr lang="en-US" dirty="0"/>
              <a:t>As mentioned above, I will grade every Monday, so this will be applied every week. </a:t>
            </a:r>
          </a:p>
          <a:p>
            <a:r>
              <a:rPr lang="en-US" dirty="0"/>
              <a:t>This does not gets affected by your attendance penalties by the way.</a:t>
            </a:r>
          </a:p>
        </p:txBody>
      </p:sp>
    </p:spTree>
    <p:extLst>
      <p:ext uri="{BB962C8B-B14F-4D97-AF65-F5344CB8AC3E}">
        <p14:creationId xmlns:p14="http://schemas.microsoft.com/office/powerpoint/2010/main" val="3758612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088E-FD16-3433-FFA1-2143978F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worry, it will be fine (probably…)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A2D877-A5B2-6178-D36F-A7ED94ED5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4580" y="1690688"/>
            <a:ext cx="5822839" cy="4699863"/>
          </a:xfrm>
        </p:spPr>
      </p:pic>
    </p:spTree>
    <p:extLst>
      <p:ext uri="{BB962C8B-B14F-4D97-AF65-F5344CB8AC3E}">
        <p14:creationId xmlns:p14="http://schemas.microsoft.com/office/powerpoint/2010/main" val="305227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F1A1-452C-2751-1F3D-DB120EF7E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Business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0BDAF-87B9-E958-4DA6-49B744090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Industry Application of Analytics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8815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5BCC-24E4-0339-08BB-668EF4C8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76142-84A0-B469-5DD6-F3A7AAE4F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last time, we will have about 10 – 12 assignments, one for each class, each for 100 marks. Brownie points questions included !!</a:t>
            </a:r>
          </a:p>
          <a:p>
            <a:r>
              <a:rPr lang="en-US" dirty="0"/>
              <a:t>These assignments will account for 50-60% of your grade. </a:t>
            </a:r>
          </a:p>
          <a:p>
            <a:r>
              <a:rPr lang="en-US" dirty="0"/>
              <a:t>So, if someone is diligent and disciplined with time management. This 60% is an easy grab. If someone is not, well… remember, I have to reward what is good. </a:t>
            </a:r>
          </a:p>
          <a:p>
            <a:r>
              <a:rPr lang="en-US" dirty="0"/>
              <a:t>We will have no end term exam, but a project presentation like last time. </a:t>
            </a:r>
          </a:p>
          <a:p>
            <a:r>
              <a:rPr lang="en-US" dirty="0"/>
              <a:t>This course will be very hands on, so hang on tight !!</a:t>
            </a:r>
          </a:p>
        </p:txBody>
      </p:sp>
    </p:spTree>
    <p:extLst>
      <p:ext uri="{BB962C8B-B14F-4D97-AF65-F5344CB8AC3E}">
        <p14:creationId xmlns:p14="http://schemas.microsoft.com/office/powerpoint/2010/main" val="3257789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2965-ECF0-9DC4-698D-47B9B6FB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52A915-05DF-169D-BC8D-A34FBBD97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5558" y="1690688"/>
            <a:ext cx="6840883" cy="3807100"/>
          </a:xfrm>
        </p:spPr>
      </p:pic>
    </p:spTree>
    <p:extLst>
      <p:ext uri="{BB962C8B-B14F-4D97-AF65-F5344CB8AC3E}">
        <p14:creationId xmlns:p14="http://schemas.microsoft.com/office/powerpoint/2010/main" val="2460965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89E1-13CF-BC07-E8F4-5C91346C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!!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FDA13B-4B65-B208-2098-69B3F1A27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9813" y="1690688"/>
            <a:ext cx="7232374" cy="4068210"/>
          </a:xfrm>
        </p:spPr>
      </p:pic>
    </p:spTree>
    <p:extLst>
      <p:ext uri="{BB962C8B-B14F-4D97-AF65-F5344CB8AC3E}">
        <p14:creationId xmlns:p14="http://schemas.microsoft.com/office/powerpoint/2010/main" val="2463930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A7F7-257A-DCA5-D158-79CEA52E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BF909-D078-341E-27FF-011041C4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knowledge of python</a:t>
            </a:r>
          </a:p>
          <a:p>
            <a:r>
              <a:rPr lang="en-US" dirty="0" err="1"/>
              <a:t>Jupyter</a:t>
            </a:r>
            <a:r>
              <a:rPr lang="en-US" dirty="0"/>
              <a:t> notebooks installed</a:t>
            </a:r>
          </a:p>
          <a:p>
            <a:r>
              <a:rPr lang="en-US" dirty="0"/>
              <a:t>Basic knowledge of Pandas </a:t>
            </a:r>
          </a:p>
          <a:p>
            <a:r>
              <a:rPr lang="en-US" dirty="0"/>
              <a:t>Basic Statistics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5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2C33-E5D6-77D0-5823-678BBE22E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36892"/>
          </a:xfrm>
        </p:spPr>
        <p:txBody>
          <a:bodyPr/>
          <a:lstStyle/>
          <a:p>
            <a:pPr algn="ctr"/>
            <a:r>
              <a:rPr lang="en-US" b="1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350213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FF38-84A5-68DC-D86B-999F7F48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Statistics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4CB7C-032E-1647-E051-BB7058978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We will have to do a revision. 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Sorry, can’t help it.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But wait, why do we care, how does it help me ??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We will see in the next slide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2665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FF38-84A5-68DC-D86B-999F7F48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Exploratory Data Analytics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4CB7C-032E-1647-E051-BB7058978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We will learn how to extract actionabl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e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insights from a dataset.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We will learn how to present the said actionable insights to the management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How will it help a business run better ??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1061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FF38-84A5-68DC-D86B-999F7F48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Modelling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4CB7C-032E-1647-E051-BB7058978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After doing EDA to extract insights, is there something we would like to predict.</a:t>
            </a:r>
          </a:p>
          <a:p>
            <a:r>
              <a:rPr lang="en-IN" dirty="0"/>
              <a:t>If there is, can we predict it ??</a:t>
            </a:r>
          </a:p>
          <a:p>
            <a:r>
              <a:rPr lang="en-IN" dirty="0"/>
              <a:t>We are going to explore the possibilities of what can and can’t be done. </a:t>
            </a:r>
          </a:p>
          <a:p>
            <a:r>
              <a:rPr lang="en-IN" dirty="0"/>
              <a:t>If it can be done, how well ??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4601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FF38-84A5-68DC-D86B-999F7F48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Churn Analytics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4CB7C-032E-1647-E051-BB7058978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One of the most commonly used practice in the industry. </a:t>
            </a:r>
          </a:p>
          <a:p>
            <a:r>
              <a:rPr lang="en-IN" dirty="0"/>
              <a:t>Let’s try our hand on the same. </a:t>
            </a:r>
          </a:p>
          <a:p>
            <a:r>
              <a:rPr lang="en-IN" dirty="0"/>
              <a:t>What is it, why do we care ??</a:t>
            </a:r>
          </a:p>
          <a:p>
            <a:r>
              <a:rPr lang="en-IN" dirty="0"/>
              <a:t>How does this help/benefit me ?</a:t>
            </a:r>
          </a:p>
          <a:p>
            <a:r>
              <a:rPr lang="en-IN" dirty="0"/>
              <a:t>Customer/Employee Churn ??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3392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FF38-84A5-68DC-D86B-999F7F48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Social Media Analytics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4CB7C-032E-1647-E051-BB7058978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are living in the age of Social media.</a:t>
            </a:r>
          </a:p>
          <a:p>
            <a:r>
              <a:rPr lang="en-IN" dirty="0"/>
              <a:t>As much as I hate it, it is an amazing tool for targeting ads. </a:t>
            </a:r>
          </a:p>
          <a:p>
            <a:r>
              <a:rPr lang="en-IN" dirty="0"/>
              <a:t>As businesses, we care a lot about that !!</a:t>
            </a:r>
          </a:p>
          <a:p>
            <a:r>
              <a:rPr lang="en-IN" dirty="0"/>
              <a:t>So here we are, trying to see how we can use social media to improve how we run our businesses !!</a:t>
            </a:r>
          </a:p>
        </p:txBody>
      </p:sp>
    </p:spTree>
    <p:extLst>
      <p:ext uri="{BB962C8B-B14F-4D97-AF65-F5344CB8AC3E}">
        <p14:creationId xmlns:p14="http://schemas.microsoft.com/office/powerpoint/2010/main" val="1431197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881</Words>
  <Application>Microsoft Macintosh PowerPoint</Application>
  <PresentationFormat>Widescreen</PresentationFormat>
  <Paragraphs>91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Helvetica Neue</vt:lpstr>
      <vt:lpstr>Office Theme</vt:lpstr>
      <vt:lpstr>Welcome</vt:lpstr>
      <vt:lpstr>Business Analytics</vt:lpstr>
      <vt:lpstr>Pre-requisites</vt:lpstr>
      <vt:lpstr>About me</vt:lpstr>
      <vt:lpstr>Statistics </vt:lpstr>
      <vt:lpstr>Exploratory Data Analytics</vt:lpstr>
      <vt:lpstr>Modelling</vt:lpstr>
      <vt:lpstr>Churn Analytics</vt:lpstr>
      <vt:lpstr>Social Media Analytics</vt:lpstr>
      <vt:lpstr>Web Scraping</vt:lpstr>
      <vt:lpstr>Marketing Analytics</vt:lpstr>
      <vt:lpstr>Forecasting</vt:lpstr>
      <vt:lpstr>Supply Chain Analytics</vt:lpstr>
      <vt:lpstr>So, what do we want to achieve</vt:lpstr>
      <vt:lpstr>What will we be able to do </vt:lpstr>
      <vt:lpstr>Some Changes in Policy</vt:lpstr>
      <vt:lpstr>Attendance</vt:lpstr>
      <vt:lpstr>Grading</vt:lpstr>
      <vt:lpstr>Don’t worry, it will be fine (probably…)</vt:lpstr>
      <vt:lpstr>Rewards</vt:lpstr>
      <vt:lpstr>That’s it</vt:lpstr>
      <vt:lpstr>Let’s go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2023-03-12T12:34:42Z</dcterms:created>
  <dcterms:modified xsi:type="dcterms:W3CDTF">2023-03-13T08:45:18Z</dcterms:modified>
</cp:coreProperties>
</file>